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AD7D3"/>
    <a:srgbClr val="A7A2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lentina.pirota" userId="82ac4379-44cd-43fe-847f-b14d850c68fe" providerId="ADAL" clId="{C5303702-58DE-4349-9F53-AFB60E26CEF3}"/>
    <pc:docChg chg="custSel modSld">
      <pc:chgData name="valentina.pirota" userId="82ac4379-44cd-43fe-847f-b14d850c68fe" providerId="ADAL" clId="{C5303702-58DE-4349-9F53-AFB60E26CEF3}" dt="2025-09-05T07:47:22.770" v="11" actId="20577"/>
      <pc:docMkLst>
        <pc:docMk/>
      </pc:docMkLst>
      <pc:sldChg chg="modSp mod">
        <pc:chgData name="valentina.pirota" userId="82ac4379-44cd-43fe-847f-b14d850c68fe" providerId="ADAL" clId="{C5303702-58DE-4349-9F53-AFB60E26CEF3}" dt="2025-09-05T07:47:22.770" v="11" actId="20577"/>
        <pc:sldMkLst>
          <pc:docMk/>
          <pc:sldMk cId="2979979368" sldId="256"/>
        </pc:sldMkLst>
        <pc:spChg chg="mod">
          <ac:chgData name="valentina.pirota" userId="82ac4379-44cd-43fe-847f-b14d850c68fe" providerId="ADAL" clId="{C5303702-58DE-4349-9F53-AFB60E26CEF3}" dt="2025-09-05T07:47:22.770" v="11" actId="20577"/>
          <ac:spMkLst>
            <pc:docMk/>
            <pc:sldMk cId="2979979368" sldId="256"/>
            <ac:spMk id="7" creationId="{8E10A772-3E89-6724-FA73-CEA4C3CF9191}"/>
          </ac:spMkLst>
        </pc:spChg>
      </pc:sldChg>
    </pc:docChg>
  </pc:docChgLst>
  <pc:docChgLst>
    <pc:chgData name="valentina.pirota" userId="82ac4379-44cd-43fe-847f-b14d850c68fe" providerId="ADAL" clId="{872522D0-F80A-4744-99E9-6527B89F59C1}"/>
    <pc:docChg chg="modSld">
      <pc:chgData name="valentina.pirota" userId="82ac4379-44cd-43fe-847f-b14d850c68fe" providerId="ADAL" clId="{872522D0-F80A-4744-99E9-6527B89F59C1}" dt="2024-09-19T19:24:05.522" v="18" actId="20577"/>
      <pc:docMkLst>
        <pc:docMk/>
      </pc:docMkLst>
      <pc:sldChg chg="modSp">
        <pc:chgData name="valentina.pirota" userId="82ac4379-44cd-43fe-847f-b14d850c68fe" providerId="ADAL" clId="{872522D0-F80A-4744-99E9-6527B89F59C1}" dt="2024-09-19T19:24:05.522" v="18" actId="20577"/>
        <pc:sldMkLst>
          <pc:docMk/>
          <pc:sldMk cId="2979979368" sldId="25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29F6FF-014E-44ED-B8E9-E8F9D26B5265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9B16A1-DDB5-4483-A9B7-B1191DF7A5AA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3366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9B16A1-DDB5-4483-A9B7-B1191DF7A5A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1791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9/5/2025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3049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9/5/2025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129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9/5/2025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8406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9/5/2025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176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9/5/2025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114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9/5/2025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210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9/5/2025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1858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9/5/2025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274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9/5/2025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794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9/5/2025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1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9/5/2025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5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9/5/2025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7890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05" r:id="rId6"/>
    <p:sldLayoutId id="2147483701" r:id="rId7"/>
    <p:sldLayoutId id="2147483702" r:id="rId8"/>
    <p:sldLayoutId id="2147483703" r:id="rId9"/>
    <p:sldLayoutId id="2147483704" r:id="rId10"/>
    <p:sldLayoutId id="214748370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2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" descr="Pezzi di plastica di un puzzle">
            <a:extLst>
              <a:ext uri="{FF2B5EF4-FFF2-40B4-BE49-F238E27FC236}">
                <a16:creationId xmlns:a16="http://schemas.microsoft.com/office/drawing/2014/main" id="{82A88FBF-139A-9373-ECA8-2F8C8B5E2A6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5051" b="13721"/>
          <a:stretch/>
        </p:blipFill>
        <p:spPr>
          <a:xfrm>
            <a:off x="0" y="-201312"/>
            <a:ext cx="12191999" cy="6857990"/>
          </a:xfrm>
          <a:prstGeom prst="rect">
            <a:avLst/>
          </a:prstGeom>
        </p:spPr>
      </p:pic>
      <p:sp>
        <p:nvSpPr>
          <p:cNvPr id="8" name="Rettangolo 7">
            <a:extLst>
              <a:ext uri="{FF2B5EF4-FFF2-40B4-BE49-F238E27FC236}">
                <a16:creationId xmlns:a16="http://schemas.microsoft.com/office/drawing/2014/main" id="{5BFB71B8-030D-39E2-50E9-C7BD3CC0EAC3}"/>
              </a:ext>
            </a:extLst>
          </p:cNvPr>
          <p:cNvSpPr/>
          <p:nvPr/>
        </p:nvSpPr>
        <p:spPr>
          <a:xfrm>
            <a:off x="6877050" y="-201312"/>
            <a:ext cx="5314943" cy="7059312"/>
          </a:xfrm>
          <a:prstGeom prst="rect">
            <a:avLst/>
          </a:prstGeom>
          <a:solidFill>
            <a:schemeClr val="tx2">
              <a:lumMod val="25000"/>
              <a:lumOff val="75000"/>
              <a:alpha val="890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t-IT" sz="1400" dirty="0">
              <a:solidFill>
                <a:schemeClr val="tx1"/>
              </a:solidFill>
            </a:endParaRPr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EC5EDE85-B37D-FFC8-493C-0D07A8BA6203}"/>
              </a:ext>
            </a:extLst>
          </p:cNvPr>
          <p:cNvSpPr/>
          <p:nvPr/>
        </p:nvSpPr>
        <p:spPr>
          <a:xfrm>
            <a:off x="7671053" y="66675"/>
            <a:ext cx="4054222" cy="60648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>
            <a:normAutofit/>
          </a:bodyPr>
          <a:lstStyle/>
          <a:p>
            <a:r>
              <a:rPr lang="it-IT" sz="1300" i="1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In questo corso verranno presentate le basi essenziali e le tecniche più avanzate per la </a:t>
            </a:r>
            <a:r>
              <a:rPr lang="it-IT" sz="1300" b="1" i="1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sintesi in fase solida</a:t>
            </a:r>
            <a:r>
              <a:rPr lang="it-IT" sz="1300" i="1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di </a:t>
            </a:r>
            <a:r>
              <a:rPr lang="it-IT" sz="1300" b="1" i="1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peptidi</a:t>
            </a:r>
            <a:r>
              <a:rPr lang="it-IT" sz="1300" i="1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e loro analoghi modificati, </a:t>
            </a:r>
            <a:r>
              <a:rPr lang="it-IT" sz="1300" b="1" i="1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oligosaccaridi</a:t>
            </a:r>
            <a:r>
              <a:rPr lang="it-IT" sz="1300" i="1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e </a:t>
            </a:r>
            <a:r>
              <a:rPr lang="it-IT" sz="1300" b="1" i="1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acidi nucleici</a:t>
            </a:r>
            <a:r>
              <a:rPr lang="it-IT" sz="1300" i="1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.</a:t>
            </a:r>
          </a:p>
          <a:p>
            <a:endParaRPr lang="it-IT" sz="1300" i="1" dirty="0">
              <a:solidFill>
                <a:schemeClr val="tx2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it-IT" sz="1300" i="1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Verranno presentate: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1300" b="1" i="1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Strategie di sintesi attualmente utilizzate.</a:t>
            </a:r>
            <a:r>
              <a:rPr lang="it-IT" sz="1300" i="1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I metodi più efficaci per la preparazione e modificazione di peptidi, carboidrati e acidi nucleici.</a:t>
            </a:r>
          </a:p>
          <a:p>
            <a:endParaRPr lang="it-IT" sz="1300" i="1" dirty="0">
              <a:solidFill>
                <a:schemeClr val="tx2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t-IT" sz="1300" b="1" i="1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Sintesi in fase solida di peptidi e </a:t>
            </a:r>
            <a:r>
              <a:rPr lang="it-IT" sz="1300" b="1" i="1" dirty="0" err="1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peptidomimetici</a:t>
            </a:r>
            <a:r>
              <a:rPr lang="it-IT" sz="1300" b="1" i="1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. </a:t>
            </a:r>
            <a:r>
              <a:rPr lang="it-IT" sz="1300" i="1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Protezioni ortogonali con analisi critica sulla scelta dei gruppi protettivi opportuni; formazione del legame peptidico; sintesi di </a:t>
            </a:r>
            <a:r>
              <a:rPr lang="it-IT" sz="1300" i="1" dirty="0" err="1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peptidomimetici</a:t>
            </a:r>
            <a:r>
              <a:rPr lang="it-IT" sz="1300" i="1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con utilizzo di aminoacidi non naturali.</a:t>
            </a:r>
          </a:p>
          <a:p>
            <a:endParaRPr lang="it-IT" sz="1300" i="1" dirty="0">
              <a:solidFill>
                <a:schemeClr val="tx2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t-IT" sz="1300" b="1" i="1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Sintesi in fase solida di carboidrati e analoghi modificati</a:t>
            </a:r>
          </a:p>
          <a:p>
            <a:pPr>
              <a:buFont typeface="Arial" panose="020B0604020202020204" pitchFamily="34" charset="0"/>
              <a:buChar char="•"/>
            </a:pPr>
            <a:endParaRPr lang="it-IT" sz="1300" i="1" dirty="0">
              <a:solidFill>
                <a:schemeClr val="tx2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t-IT" sz="1300" b="1" i="1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Sintesi di </a:t>
            </a:r>
            <a:r>
              <a:rPr lang="it-IT" sz="1300" b="1" i="1" dirty="0" err="1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oligodeossiribo</a:t>
            </a:r>
            <a:r>
              <a:rPr lang="it-IT" sz="1300" b="1" i="1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- e </a:t>
            </a:r>
            <a:r>
              <a:rPr lang="it-IT" sz="1300" b="1" i="1" dirty="0" err="1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oligoribonucleotidi</a:t>
            </a:r>
            <a:r>
              <a:rPr lang="it-IT" sz="1300" b="1" i="1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. </a:t>
            </a:r>
            <a:r>
              <a:rPr lang="it-IT" sz="1300" i="1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Chimica e struttura degli acidi nucleici; Accenni sull’utilizzo di oligonucleotidi come agenti terapeutici (strategia antisenso).</a:t>
            </a:r>
          </a:p>
          <a:p>
            <a:pPr>
              <a:buFont typeface="Arial" panose="020B0604020202020204" pitchFamily="34" charset="0"/>
              <a:buChar char="•"/>
            </a:pPr>
            <a:endParaRPr lang="it-IT" sz="1300" dirty="0">
              <a:solidFill>
                <a:schemeClr val="tx2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t-IT" sz="1300" b="1" i="1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Ottimizzazione delle strategie sintetiche.</a:t>
            </a:r>
            <a:r>
              <a:rPr lang="it-IT" sz="1300" i="1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Metodi di attivazione, accoppiamento, e uso di microonde per aumentare l'efficienza, insieme al controllo della temperatura e ambiente inerte.</a:t>
            </a:r>
          </a:p>
          <a:p>
            <a:endParaRPr lang="it-IT" sz="1300" i="1" dirty="0">
              <a:solidFill>
                <a:schemeClr val="tx2"/>
              </a:solidFill>
              <a:highlight>
                <a:srgbClr val="FFFF00"/>
              </a:highlight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t-IT" sz="1300" b="1" i="1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Tecniche di purificazione e analisi.</a:t>
            </a:r>
            <a:r>
              <a:rPr lang="it-IT" sz="1300" i="1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Dalla purezza all’analisi conformazionale.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319A1DD-F557-4EC6-8A8C-F7617B4CD6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3118982"/>
            <a:ext cx="7537704" cy="2462668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6315E0E-FEDD-57C6-EB2F-58786C7F45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791" y="3331444"/>
            <a:ext cx="6470692" cy="122930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b" anchorCtr="0" compatLnSpc="1">
            <a:prstTxWarp prst="textNoShape">
              <a:avLst/>
            </a:prstTxWarp>
            <a:norm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eaLnBrk="1" fontAlgn="base" hangingPunct="1">
              <a:lnSpc>
                <a:spcPct val="90000"/>
              </a:lnSpc>
              <a:spcAft>
                <a:spcPts val="600"/>
              </a:spcAft>
              <a:buClrTx/>
              <a:buSzTx/>
              <a:tabLst/>
            </a:pPr>
            <a:r>
              <a:rPr kumimoji="0" lang="en-US" altLang="en-US" sz="3800" b="1" i="0" u="none" strike="noStrike" cap="none" spc="-50" normalizeH="0" dirty="0">
                <a:ln>
                  <a:noFill/>
                </a:ln>
                <a:effectLst/>
                <a:latin typeface="+mj-lt"/>
                <a:ea typeface="+mj-ea"/>
                <a:cs typeface="+mj-cs"/>
              </a:rPr>
              <a:t>SINTESI IN FASE SOLIDA DI MACRO E BIOMOLECOLE</a:t>
            </a:r>
          </a:p>
        </p:txBody>
      </p:sp>
      <p:cxnSp>
        <p:nvCxnSpPr>
          <p:cNvPr id="11" name="!!Straight Connector">
            <a:extLst>
              <a:ext uri="{FF2B5EF4-FFF2-40B4-BE49-F238E27FC236}">
                <a16:creationId xmlns:a16="http://schemas.microsoft.com/office/drawing/2014/main" id="{D28A9C89-B313-458F-9C85-515930A51A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72429" y="4641183"/>
            <a:ext cx="63093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C390A367-0330-4E03-9D5F-40308A7975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62626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E043D80B-CD54-DB66-2949-EE0D886384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3748" y="4248141"/>
            <a:ext cx="6470692" cy="122930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b" anchorCtr="0" compatLnSpc="1">
            <a:prstTxWarp prst="textNoShape">
              <a:avLst/>
            </a:prstTxWarp>
            <a:norm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eaLnBrk="1" fontAlgn="base" hangingPunct="1">
              <a:lnSpc>
                <a:spcPct val="90000"/>
              </a:lnSpc>
              <a:spcAft>
                <a:spcPts val="600"/>
              </a:spcAft>
              <a:buClrTx/>
              <a:buSzTx/>
              <a:tabLst/>
            </a:pPr>
            <a:r>
              <a:rPr kumimoji="0" lang="en-US" altLang="en-US" sz="1400" i="1" u="none" strike="noStrike" cap="none" spc="-50" normalizeH="0" dirty="0" err="1">
                <a:ln>
                  <a:noFill/>
                </a:ln>
                <a:effectLst/>
                <a:latin typeface="+mj-lt"/>
                <a:ea typeface="+mj-ea"/>
                <a:cs typeface="+mj-cs"/>
              </a:rPr>
              <a:t>Docente</a:t>
            </a:r>
            <a:r>
              <a:rPr kumimoji="0" lang="en-US" altLang="en-US" sz="1400" i="1" u="none" strike="noStrike" cap="none" spc="-50" normalizeH="0" dirty="0">
                <a:ln>
                  <a:noFill/>
                </a:ln>
                <a:effectLst/>
                <a:latin typeface="+mj-lt"/>
                <a:ea typeface="+mj-ea"/>
                <a:cs typeface="+mj-cs"/>
              </a:rPr>
              <a:t>: Dr. Valentina Pirota</a:t>
            </a:r>
          </a:p>
          <a:p>
            <a:pPr marL="0" marR="0" lvl="0" indent="0" algn="r" eaLnBrk="1" fontAlgn="base" hangingPunct="1">
              <a:lnSpc>
                <a:spcPct val="90000"/>
              </a:lnSpc>
              <a:spcAft>
                <a:spcPts val="600"/>
              </a:spcAft>
              <a:buClrTx/>
              <a:buSzTx/>
              <a:tabLst/>
            </a:pPr>
            <a:r>
              <a:rPr lang="en-US" altLang="en-US" sz="1400" i="1" spc="-5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valentina.pirota@</a:t>
            </a:r>
            <a:r>
              <a:rPr lang="it-IT" altLang="en-US" sz="1400" i="1" spc="-5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unipv</a:t>
            </a:r>
            <a:r>
              <a:rPr lang="it-IT" altLang="en-US" sz="1400" i="1" spc="-5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.</a:t>
            </a:r>
            <a:r>
              <a:rPr lang="it-IT" altLang="en-US" sz="1400" i="1" spc="-5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it</a:t>
            </a:r>
            <a:r>
              <a:rPr lang="en-US" altLang="en-US" sz="1400" i="1" spc="-5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endParaRPr kumimoji="0" lang="en-US" altLang="en-US" sz="1400" i="1" u="none" strike="noStrike" cap="none" spc="-50" normalizeH="0" dirty="0">
              <a:ln>
                <a:noFill/>
              </a:ln>
              <a:solidFill>
                <a:schemeClr val="tx2"/>
              </a:solidFill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8E10A772-3E89-6724-FA73-CEA4C3CF91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" y="6266127"/>
            <a:ext cx="12191999" cy="525071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b" anchorCtr="0" compatLnSpc="1">
            <a:prstTxWarp prst="textNoShape">
              <a:avLst/>
            </a:prstTxWarp>
            <a:norm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eaLnBrk="1" fontAlgn="base" hangingPunct="1">
              <a:lnSpc>
                <a:spcPct val="90000"/>
              </a:lnSpc>
              <a:spcAft>
                <a:spcPts val="600"/>
              </a:spcAft>
              <a:buClrTx/>
              <a:buSzTx/>
              <a:tabLst/>
            </a:pPr>
            <a:r>
              <a:rPr kumimoji="0" lang="en-US" altLang="en-US" b="1" i="0" u="none" strike="noStrike" cap="none" spc="-50" normalizeH="0" dirty="0" err="1">
                <a:ln>
                  <a:noFill/>
                </a:ln>
                <a:solidFill>
                  <a:schemeClr val="bg1"/>
                </a:solidFill>
                <a:effectLst/>
                <a:latin typeface="Amasis MT Pro Black" panose="02040A04050005020304" pitchFamily="18" charset="0"/>
                <a:ea typeface="+mj-ea"/>
                <a:cs typeface="+mj-cs"/>
              </a:rPr>
              <a:t>Presentazione</a:t>
            </a:r>
            <a:r>
              <a:rPr kumimoji="0" lang="en-US" altLang="en-US" b="1" i="0" u="none" strike="noStrike" cap="none" spc="-50" normalizeH="0" dirty="0">
                <a:ln>
                  <a:noFill/>
                </a:ln>
                <a:solidFill>
                  <a:schemeClr val="bg1"/>
                </a:solidFill>
                <a:effectLst/>
                <a:latin typeface="Amasis MT Pro Black" panose="02040A04050005020304" pitchFamily="18" charset="0"/>
                <a:ea typeface="+mj-ea"/>
                <a:cs typeface="+mj-cs"/>
              </a:rPr>
              <a:t> del Corso</a:t>
            </a:r>
            <a:r>
              <a:rPr kumimoji="0" lang="en-US" altLang="en-US" b="1" i="0" u="none" strike="noStrike" cap="none" spc="-50" normalizeH="0">
                <a:ln>
                  <a:noFill/>
                </a:ln>
                <a:solidFill>
                  <a:schemeClr val="bg1"/>
                </a:solidFill>
                <a:effectLst/>
                <a:latin typeface="Amasis MT Pro Black" panose="02040A04050005020304" pitchFamily="18" charset="0"/>
                <a:ea typeface="+mj-ea"/>
                <a:cs typeface="+mj-cs"/>
              </a:rPr>
              <a:t>: LUNEDI’ </a:t>
            </a:r>
            <a:r>
              <a:rPr lang="en-US" altLang="en-US" b="1" spc="-50" dirty="0">
                <a:solidFill>
                  <a:schemeClr val="bg1"/>
                </a:solidFill>
                <a:latin typeface="Amasis MT Pro Black" panose="02040A04050005020304" pitchFamily="18" charset="0"/>
                <a:ea typeface="+mj-ea"/>
                <a:cs typeface="+mj-cs"/>
              </a:rPr>
              <a:t>6</a:t>
            </a:r>
            <a:r>
              <a:rPr kumimoji="0" lang="en-US" altLang="en-US" b="1" i="0" u="none" strike="noStrike" cap="none" spc="-50" normalizeH="0">
                <a:ln>
                  <a:noFill/>
                </a:ln>
                <a:solidFill>
                  <a:schemeClr val="bg1"/>
                </a:solidFill>
                <a:effectLst/>
                <a:latin typeface="Amasis MT Pro Black" panose="02040A04050005020304" pitchFamily="18" charset="0"/>
                <a:ea typeface="+mj-ea"/>
                <a:cs typeface="+mj-cs"/>
              </a:rPr>
              <a:t> </a:t>
            </a:r>
            <a:r>
              <a:rPr kumimoji="0" lang="en-US" altLang="en-US" b="1" i="0" u="none" strike="noStrike" cap="none" spc="-50" normalizeH="0" dirty="0">
                <a:ln>
                  <a:noFill/>
                </a:ln>
                <a:solidFill>
                  <a:schemeClr val="bg1"/>
                </a:solidFill>
                <a:effectLst/>
                <a:latin typeface="Amasis MT Pro Black" panose="02040A04050005020304" pitchFamily="18" charset="0"/>
                <a:ea typeface="+mj-ea"/>
                <a:cs typeface="+mj-cs"/>
              </a:rPr>
              <a:t>OTTOBRE ORE 14.30 aula CO4 </a:t>
            </a:r>
          </a:p>
        </p:txBody>
      </p:sp>
    </p:spTree>
    <p:extLst>
      <p:ext uri="{BB962C8B-B14F-4D97-AF65-F5344CB8AC3E}">
        <p14:creationId xmlns:p14="http://schemas.microsoft.com/office/powerpoint/2010/main" val="297997936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AnalogousFromLightSeedLeftStep">
      <a:dk1>
        <a:srgbClr val="000000"/>
      </a:dk1>
      <a:lt1>
        <a:srgbClr val="FFFFFF"/>
      </a:lt1>
      <a:dk2>
        <a:srgbClr val="1B2F2C"/>
      </a:dk2>
      <a:lt2>
        <a:srgbClr val="F0F0F3"/>
      </a:lt2>
      <a:accent1>
        <a:srgbClr val="A7A259"/>
      </a:accent1>
      <a:accent2>
        <a:srgbClr val="D99147"/>
      </a:accent2>
      <a:accent3>
        <a:srgbClr val="E38379"/>
      </a:accent3>
      <a:accent4>
        <a:srgbClr val="DD5C85"/>
      </a:accent4>
      <a:accent5>
        <a:srgbClr val="E379C8"/>
      </a:accent5>
      <a:accent6>
        <a:srgbClr val="C95CDD"/>
      </a:accent6>
      <a:hlink>
        <a:srgbClr val="6C71B0"/>
      </a:hlink>
      <a:folHlink>
        <a:srgbClr val="7F7F7F"/>
      </a:folHlink>
    </a:clrScheme>
    <a:fontScheme name="Retrospect">
      <a:majorFont>
        <a:latin typeface="Arial Nova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 Nova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199</Words>
  <Application>Microsoft Office PowerPoint</Application>
  <PresentationFormat>Widescreen</PresentationFormat>
  <Paragraphs>19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9" baseType="lpstr">
      <vt:lpstr>Amasis MT Pro Black</vt:lpstr>
      <vt:lpstr>Aptos</vt:lpstr>
      <vt:lpstr>Arial</vt:lpstr>
      <vt:lpstr>Arial Nova</vt:lpstr>
      <vt:lpstr>Arial Nova Light</vt:lpstr>
      <vt:lpstr>Calibri</vt:lpstr>
      <vt:lpstr>Calibri Light</vt:lpstr>
      <vt:lpstr>RetrospectVTI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valentina.pirota</dc:creator>
  <cp:lastModifiedBy>valentina.pirota</cp:lastModifiedBy>
  <cp:revision>2</cp:revision>
  <dcterms:created xsi:type="dcterms:W3CDTF">2024-09-19T11:03:49Z</dcterms:created>
  <dcterms:modified xsi:type="dcterms:W3CDTF">2025-09-05T07:47:26Z</dcterms:modified>
</cp:coreProperties>
</file>